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3" r:id="rId2"/>
    <p:sldId id="284" r:id="rId3"/>
    <p:sldId id="285" r:id="rId4"/>
    <p:sldId id="286" r:id="rId5"/>
    <p:sldId id="287" r:id="rId6"/>
    <p:sldId id="288" r:id="rId7"/>
    <p:sldId id="268" r:id="rId8"/>
    <p:sldId id="270" r:id="rId9"/>
    <p:sldId id="271" r:id="rId10"/>
    <p:sldId id="276" r:id="rId11"/>
    <p:sldId id="277" r:id="rId12"/>
    <p:sldId id="28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40DB3A-BF30-42A9-8A52-AB69DFA426C8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F203C7-B44B-4F52-8141-4D19BAB10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62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9BBDBA-3A72-4C1F-A69B-435B01AAE77D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13DEC1-7CFA-4550-8841-EBCD8C4596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839F-1AAC-4B62-AA71-CAA50116E981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4996-64AE-48CA-89F5-F78CE33A6B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CAD53-1F12-45C9-BF87-EF4252FD29D5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D98C290-014A-4E9B-8ED0-19D2160A2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1D92-2574-42FE-9A87-ADEEE61EAA05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2E40-F4F0-4DE8-A016-C263A859C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8C3A90C-4B60-4063-B4F4-6FF1175166EB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175B6C-FABE-42A7-9020-501FDBCB1D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E7D8-E966-46AA-A314-5293507847C1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A6F4-3A5E-486D-8264-2197F73890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F7F2-B6BA-496A-9A1B-2598E88D5DCA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EEBD-1647-409E-A999-E68F22057D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06EA-6524-4F5F-9DAA-26718D620517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BA19-54FF-4EDC-8C08-A95698D00F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A9AC-C788-4B56-9BE4-95865736C3A6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69E5-B4CF-4C27-B1B0-98F0521045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B228-0497-412A-8BFD-348FC9591B51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24FB-F816-4578-B6E9-1159CBEF11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B1540-86A2-4117-9834-AEAC6E69CE95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E32E04-DED9-49A1-9BFD-C3C1D41168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F59970-D310-40A4-B906-184A31D8A492}" type="datetimeFigureOut">
              <a:rPr lang="es-ES"/>
              <a:pPr>
                <a:defRPr/>
              </a:pPr>
              <a:t>20/02/2014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89DC09-81C0-4B3C-BE49-924EC1C3F3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atido%20cardiaco%20de%20Daphnia%20Magna%20bajo%20efectos%20de%20bebidas%20energ&#233;ticas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00364" y="792004"/>
            <a:ext cx="5589736" cy="2708434"/>
          </a:xfrm>
          <a:extLst/>
        </p:spPr>
        <p:txBody>
          <a:bodyPr wrap="none" lIns="91440" tIns="45720" rIns="91440" bIns="45720" numCol="1" anchor="ctr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s-ES" altLang="es-ES" sz="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altLang="es-ES" sz="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6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ea typeface="MS Mincho" pitchFamily="49" charset="-128"/>
                <a:cs typeface="Times New Roman" pitchFamily="18" charset="0"/>
              </a:rPr>
              <a:t>DAPHNIAS</a:t>
            </a:r>
            <a:br>
              <a:rPr lang="es-ES" sz="60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ea typeface="MS Mincho" pitchFamily="49" charset="-128"/>
                <a:cs typeface="Times New Roman" pitchFamily="18" charset="0"/>
              </a:rPr>
            </a:br>
            <a:r>
              <a:rPr lang="es-ES" altLang="es-ES" sz="6000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  <a:ea typeface="MS Mincho" pitchFamily="49" charset="-128"/>
                <a:cs typeface="Times New Roman" pitchFamily="18" charset="0"/>
              </a:rPr>
              <a:t>CAFEÍNA Y TAURINA</a:t>
            </a:r>
            <a:r>
              <a:rPr lang="es-ES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s-ES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es-ES" altLang="es-ES" cap="non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4 Imagen" descr="SELLODAPHNIA1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928938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7913687" cy="54006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u="sng" dirty="0" smtClean="0"/>
              <a:t>Monster (50%) </a:t>
            </a:r>
            <a:r>
              <a:rPr lang="es-ES" sz="2000" b="1" dirty="0" smtClean="0"/>
              <a:t>es el que más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latidos provoca.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dirty="0"/>
              <a:t>L</a:t>
            </a:r>
            <a:r>
              <a:rPr lang="es-ES" sz="2000" b="1" dirty="0" smtClean="0"/>
              <a:t>e </a:t>
            </a:r>
            <a:r>
              <a:rPr lang="es-ES" sz="2000" b="1" u="sng" dirty="0" smtClean="0"/>
              <a:t>sigue  Burn (50%).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dirty="0" smtClean="0"/>
              <a:t>Y por último </a:t>
            </a:r>
            <a:r>
              <a:rPr lang="es-ES" sz="2000" b="1" u="sng" dirty="0" smtClean="0"/>
              <a:t>Red Bull (50%) </a:t>
            </a:r>
            <a:r>
              <a:rPr lang="es-ES" sz="2000" b="1" dirty="0" smtClean="0"/>
              <a:t>cuyos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  resultados han sido justamente lo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   contrario de lo que esperábamos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/>
              <a:t>(</a:t>
            </a:r>
            <a:r>
              <a:rPr lang="es-ES" sz="2000" b="1" dirty="0" smtClean="0"/>
              <a:t> contiene más cafeína que </a:t>
            </a:r>
            <a:r>
              <a:rPr lang="es-ES" sz="2000" b="1" dirty="0" err="1" smtClean="0"/>
              <a:t>Burn</a:t>
            </a:r>
            <a:r>
              <a:rPr lang="es-ES" sz="2000" b="1" dirty="0" smtClean="0"/>
              <a:t> y </a:t>
            </a:r>
            <a:r>
              <a:rPr lang="es-ES" sz="2000" b="1" dirty="0" err="1" smtClean="0"/>
              <a:t>Monster</a:t>
            </a:r>
            <a:r>
              <a:rPr lang="es-ES" sz="2000" b="1" dirty="0" smtClean="0"/>
              <a:t>)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dirty="0" smtClean="0"/>
              <a:t>Para  100%  el efecto de la taurina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</a:t>
            </a:r>
            <a:r>
              <a:rPr lang="es-ES" sz="2000" b="1" dirty="0" smtClean="0"/>
              <a:t>  es </a:t>
            </a:r>
            <a:r>
              <a:rPr lang="es-ES" sz="2000" b="1" dirty="0" smtClean="0"/>
              <a:t>el mismo </a:t>
            </a:r>
            <a:r>
              <a:rPr lang="es-ES" sz="2000" b="1" dirty="0" smtClean="0"/>
              <a:t>que al </a:t>
            </a:r>
            <a:r>
              <a:rPr lang="es-ES" sz="2000" b="1" dirty="0" smtClean="0"/>
              <a:t>50% </a:t>
            </a:r>
            <a:r>
              <a:rPr lang="es-ES" sz="2000" b="1" smtClean="0"/>
              <a:t>(aumento del </a:t>
            </a:r>
            <a:r>
              <a:rPr lang="es-ES" sz="2000" b="1" dirty="0" smtClean="0"/>
              <a:t>número de pulsaciones.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conclusiones</a:t>
            </a:r>
            <a:endParaRPr lang="es-ES" dirty="0"/>
          </a:p>
        </p:txBody>
      </p:sp>
      <p:pic>
        <p:nvPicPr>
          <p:cNvPr id="4" name="3 Marcador de contenido" descr="C:\Users\usuario\Downloads\P102014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6825" y="309489"/>
            <a:ext cx="3861048" cy="3242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1"/>
          </p:nvPr>
        </p:nvSpPr>
        <p:spPr>
          <a:xfrm>
            <a:off x="285750" y="738188"/>
            <a:ext cx="7488238" cy="6119812"/>
          </a:xfrm>
        </p:spPr>
        <p:txBody>
          <a:bodyPr/>
          <a:lstStyle/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ES" sz="2000" b="1" smtClean="0">
              <a:latin typeface="Arial" charset="0"/>
              <a:cs typeface="Arial" charset="0"/>
            </a:endParaRPr>
          </a:p>
          <a:p>
            <a:pPr eaLnBrk="1" hangingPunct="1"/>
            <a:endParaRPr lang="es-ES" sz="1800" b="1" smtClean="0"/>
          </a:p>
          <a:p>
            <a:pPr eaLnBrk="1" hangingPunct="1"/>
            <a:r>
              <a:rPr lang="es-ES" sz="1800" b="1" smtClean="0"/>
              <a:t>El contenido en taurina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1800" b="1" smtClean="0"/>
              <a:t>altera más las pulsaciones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1800" b="1" smtClean="0"/>
              <a:t>que el de cafeína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1800" b="1" smtClean="0"/>
              <a:t>(suposición inicial)</a:t>
            </a:r>
            <a:endParaRPr lang="es-ES" sz="1600" b="1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813" y="1285875"/>
          <a:ext cx="6912768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678"/>
                <a:gridCol w="2333140"/>
                <a:gridCol w="2333950"/>
              </a:tblGrid>
              <a:tr h="30698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Marca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Contenido de la lata (ml)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/>
                        <a:t>Cafeína por lata (mg)</a:t>
                      </a:r>
                    </a:p>
                  </a:txBody>
                  <a:tcPr marL="68580" marR="68580" marT="0" marB="0"/>
                </a:tc>
              </a:tr>
              <a:tr h="39226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Monster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500</a:t>
                      </a: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145</a:t>
                      </a: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72,5</a:t>
                      </a:r>
                    </a:p>
                  </a:txBody>
                  <a:tcPr marL="68580" marR="68580" marT="0" marB="0"/>
                </a:tc>
              </a:tr>
              <a:tr h="15349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/>
                        <a:t>Red Bull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/>
                        <a:t>75</a:t>
                      </a:r>
                    </a:p>
                  </a:txBody>
                  <a:tcPr marL="68580" marR="68580" marT="0" marB="0"/>
                </a:tc>
              </a:tr>
              <a:tr h="153493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 err="1"/>
                        <a:t>Burn</a:t>
                      </a:r>
                      <a:endParaRPr lang="es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/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dirty="0"/>
                        <a:t>74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28728" y="357166"/>
            <a:ext cx="5643602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CONCENTRACIÓN EN CAFEÍNA</a:t>
            </a:r>
          </a:p>
        </p:txBody>
      </p:sp>
      <p:pic>
        <p:nvPicPr>
          <p:cNvPr id="5" name="4 Imagen" descr="trabajo daphnias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214686"/>
            <a:ext cx="464347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Latido cardíaco de daphnia</a:t>
            </a:r>
            <a:endParaRPr lang="es-ES" dirty="0"/>
          </a:p>
        </p:txBody>
      </p:sp>
      <p:pic>
        <p:nvPicPr>
          <p:cNvPr id="25605" name="Latido cardiaco de Daphnia Magna bajo efectos de bebidas energéticas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89138"/>
            <a:ext cx="397192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480838" cy="7451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/>
              <a:t>LIMITACIONES</a:t>
            </a:r>
            <a:br>
              <a:rPr lang="es-ES" dirty="0"/>
            </a:br>
            <a:endParaRPr lang="es-ES" dirty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0" y="1071563"/>
            <a:ext cx="7777163" cy="5256212"/>
          </a:xfrm>
        </p:spPr>
        <p:txBody>
          <a:bodyPr/>
          <a:lstStyle/>
          <a:p>
            <a:pPr eaLnBrk="1" hangingPunct="1"/>
            <a:endParaRPr lang="es-ES" sz="1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1600" b="1" dirty="0" smtClean="0">
                <a:latin typeface="Arial" charset="0"/>
                <a:cs typeface="Arial" charset="0"/>
              </a:rPr>
              <a:t>Son extremadamente sensibles a cambios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1600" b="1" dirty="0" smtClean="0">
                <a:latin typeface="Arial" charset="0"/>
                <a:cs typeface="Arial" charset="0"/>
              </a:rPr>
              <a:t> (pH, temperatura, oxigenación) lo que les lleva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1600" b="1" dirty="0" smtClean="0">
                <a:latin typeface="Arial" charset="0"/>
                <a:cs typeface="Arial" charset="0"/>
              </a:rPr>
              <a:t> a  una muerte rápida.</a:t>
            </a:r>
          </a:p>
          <a:p>
            <a:pPr eaLnBrk="1" hangingPunct="1"/>
            <a:endParaRPr lang="es-ES" sz="1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1600" b="1" dirty="0" smtClean="0">
                <a:latin typeface="Arial" charset="0"/>
                <a:cs typeface="Arial" charset="0"/>
              </a:rPr>
              <a:t>Disponer de más tiempo para  probar con tranquilizantes, analgésicos, ansiolíticos, </a:t>
            </a:r>
            <a:r>
              <a:rPr lang="es-ES" sz="1600" b="1" dirty="0" err="1" smtClean="0">
                <a:latin typeface="Arial" charset="0"/>
                <a:cs typeface="Arial" charset="0"/>
              </a:rPr>
              <a:t>coca-cola</a:t>
            </a:r>
            <a:r>
              <a:rPr lang="es-ES" sz="1600" b="1" dirty="0" smtClean="0">
                <a:latin typeface="Arial" charset="0"/>
                <a:cs typeface="Arial" charset="0"/>
              </a:rPr>
              <a:t> …</a:t>
            </a:r>
          </a:p>
          <a:p>
            <a:pPr eaLnBrk="1" hangingPunct="1"/>
            <a:endParaRPr lang="es-ES_tradnl" sz="1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1600" b="1" dirty="0" smtClean="0">
                <a:latin typeface="Arial" charset="0"/>
                <a:cs typeface="Arial" charset="0"/>
              </a:rPr>
              <a:t>Trabajar por las tardes y fuera de horario en el Centro</a:t>
            </a:r>
            <a:r>
              <a:rPr lang="es-ES" sz="16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s-ES" sz="1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1600" b="1" dirty="0" smtClean="0">
                <a:latin typeface="Arial" charset="0"/>
                <a:cs typeface="Arial" charset="0"/>
              </a:rPr>
              <a:t>Encontrar la alimentación adecuada (el alga </a:t>
            </a:r>
            <a:r>
              <a:rPr lang="es-ES" sz="1600" b="1" dirty="0" err="1" smtClean="0">
                <a:latin typeface="Arial" charset="0"/>
                <a:cs typeface="Arial" charset="0"/>
              </a:rPr>
              <a:t>Spirulina</a:t>
            </a:r>
            <a:r>
              <a:rPr lang="es-ES" sz="1600" b="1" dirty="0" smtClean="0">
                <a:latin typeface="Arial" charset="0"/>
                <a:cs typeface="Arial" charset="0"/>
              </a:rPr>
              <a:t> corrompía el agua y finalmente utilizamos levadura fresca)</a:t>
            </a:r>
          </a:p>
          <a:p>
            <a:pPr eaLnBrk="1" hangingPunct="1"/>
            <a:endParaRPr lang="es-ES" sz="1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1600" b="1" dirty="0" smtClean="0">
                <a:latin typeface="Arial" charset="0"/>
                <a:cs typeface="Arial" charset="0"/>
              </a:rPr>
              <a:t>Tomar medidas exactas del latido en un organismo tan pequeño.</a:t>
            </a:r>
            <a:endParaRPr lang="es-ES" sz="16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" sz="1600" b="1" dirty="0" smtClean="0">
                <a:latin typeface="Arial" charset="0"/>
                <a:cs typeface="Arial" charset="0"/>
              </a:rPr>
              <a:t>              </a:t>
            </a:r>
          </a:p>
          <a:p>
            <a:pPr eaLnBrk="1" hangingPunct="1">
              <a:buFont typeface="Wingdings 2" pitchFamily="18" charset="2"/>
              <a:buNone/>
            </a:pPr>
            <a:endParaRPr lang="es-ES" sz="1500" dirty="0" smtClean="0"/>
          </a:p>
        </p:txBody>
      </p:sp>
      <p:pic>
        <p:nvPicPr>
          <p:cNvPr id="26627" name="3 Imagen" descr="DSC017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3039">
            <a:off x="5761038" y="250825"/>
            <a:ext cx="3219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agradecimientos</a:t>
            </a:r>
            <a:endParaRPr lang="es-ES" dirty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214313" y="1500188"/>
            <a:ext cx="7239000" cy="4846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1800" b="1" dirty="0" smtClean="0"/>
              <a:t>A todas las personas del Centro de Acuicultura “Las Vegas del Guadiana” de </a:t>
            </a:r>
            <a:r>
              <a:rPr lang="es-ES" sz="1800" b="1" dirty="0" err="1" smtClean="0"/>
              <a:t>Villafranco</a:t>
            </a:r>
            <a:r>
              <a:rPr lang="es-ES" sz="1800" b="1" dirty="0" smtClean="0"/>
              <a:t> del Guadiana.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s-ES" sz="1800" b="1" dirty="0" smtClean="0"/>
              <a:t>A Carmen Matías por la dirección de este trabajo.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8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" sz="1800" b="1" dirty="0" smtClean="0"/>
              <a:t>A Emilia Gata por sus consejos.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s-ES" sz="1800" b="1" dirty="0" smtClean="0"/>
              <a:t>A la Universidad de Extremadura por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s-ES" sz="1800" b="1" dirty="0" smtClean="0"/>
              <a:t>   brindarnos esta oportunidad.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s-E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s-ES" sz="1800" b="1" dirty="0" smtClean="0"/>
              <a:t>Al público por su atención.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</p:txBody>
      </p:sp>
      <p:pic>
        <p:nvPicPr>
          <p:cNvPr id="27651" name="10 Imagen" descr="DSC01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4" y="2857500"/>
            <a:ext cx="2528267" cy="35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429000" cy="2088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7200" dirty="0" smtClean="0"/>
              <a:t>Fin </a:t>
            </a:r>
            <a:endParaRPr lang="es-ES" sz="7200" dirty="0"/>
          </a:p>
        </p:txBody>
      </p:sp>
      <p:sp>
        <p:nvSpPr>
          <p:cNvPr id="28674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5435600" y="2492375"/>
            <a:ext cx="3429000" cy="36734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z="3600" smtClean="0"/>
          </a:p>
          <a:p>
            <a:pPr eaLnBrk="1" hangingPunct="1">
              <a:spcBef>
                <a:spcPct val="0"/>
              </a:spcBef>
            </a:pPr>
            <a:r>
              <a:rPr lang="es-ES_tradnl" sz="3600" smtClean="0"/>
              <a:t>Gracias </a:t>
            </a:r>
            <a:r>
              <a:rPr lang="es-ES_tradnl" sz="3600" dirty="0" smtClean="0"/>
              <a:t>por su atención</a:t>
            </a:r>
          </a:p>
        </p:txBody>
      </p:sp>
      <p:pic>
        <p:nvPicPr>
          <p:cNvPr id="7" name="6 Marcador de posición de imagen" descr="trabajo daphnias 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DAPHNIAS</a:t>
            </a:r>
            <a:r>
              <a:rPr lang="es-ES" sz="2800" dirty="0"/>
              <a:t>, CAFEINA </a:t>
            </a:r>
            <a:r>
              <a:rPr lang="es-ES" sz="2800" dirty="0" smtClean="0"/>
              <a:t>Y TAURINA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088" y="1989138"/>
            <a:ext cx="6992937" cy="3987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Alumnas: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Alicia </a:t>
            </a:r>
            <a:r>
              <a:rPr lang="es-ES" dirty="0"/>
              <a:t>García </a:t>
            </a:r>
            <a:r>
              <a:rPr lang="es-ES" dirty="0" err="1" smtClean="0"/>
              <a:t>García</a:t>
            </a:r>
            <a:endParaRPr lang="es-ES" dirty="0"/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Carmen </a:t>
            </a:r>
            <a:r>
              <a:rPr lang="es-ES" dirty="0"/>
              <a:t>Gómez García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Celia Santos Díaz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Coordinadora: </a:t>
            </a:r>
            <a:endParaRPr lang="es-E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Carmen </a:t>
            </a:r>
            <a:r>
              <a:rPr lang="es-ES" dirty="0"/>
              <a:t>Matías </a:t>
            </a:r>
            <a:r>
              <a:rPr lang="es-ES" dirty="0" smtClean="0"/>
              <a:t>Romero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/>
              <a:t>I.E.S Campos de San Roque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Valverde de </a:t>
            </a:r>
            <a:r>
              <a:rPr lang="es-ES" dirty="0" smtClean="0"/>
              <a:t>Leganés(Badajoz</a:t>
            </a:r>
            <a:r>
              <a:rPr lang="es-ES" dirty="0"/>
              <a:t>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 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Proyecto de Investigación </a:t>
            </a:r>
            <a:r>
              <a:rPr lang="es-ES" dirty="0" smtClean="0"/>
              <a:t>Educativa</a:t>
            </a:r>
            <a:r>
              <a:rPr lang="es-ES" b="1" dirty="0"/>
              <a:t> </a:t>
            </a: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dirty="0"/>
          </a:p>
        </p:txBody>
      </p:sp>
      <p:pic>
        <p:nvPicPr>
          <p:cNvPr id="15363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938" y="1268413"/>
            <a:ext cx="44942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7024744" cy="241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/>
              <a:t>RESUMEN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28688"/>
            <a:ext cx="6921500" cy="5357812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3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3800" b="1" dirty="0" smtClean="0"/>
              <a:t>En </a:t>
            </a:r>
            <a:r>
              <a:rPr lang="es-ES" sz="3800" b="1" dirty="0"/>
              <a:t>este trabajo se investigaron los efectos sobre la </a:t>
            </a:r>
            <a:r>
              <a:rPr lang="es-ES" sz="3800" b="1" dirty="0" smtClean="0"/>
              <a:t>actividad cardíaca en un tipo de crustáceo “Daphnia Magna” de órganos internos translúcidos y, por tanto, fáciles de estudiar en especies vivas. Nuestro estudio muestra que la cafeína y la taurina puede aumentar la excitación y alterar el ritmo cardíaco. Las </a:t>
            </a:r>
            <a:r>
              <a:rPr lang="es-ES" sz="3800" b="1" dirty="0" err="1" smtClean="0"/>
              <a:t>Daphnias</a:t>
            </a:r>
            <a:r>
              <a:rPr lang="es-ES" sz="3800" b="1" dirty="0" smtClean="0"/>
              <a:t> a las que administramos bebidas con cafeína y taurina presentaron aumentos importantes en el ritmo             cardíaco, movimientos convulsivos y,                    en ocasiones, muerte por parada                      cardiaca.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3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3800" b="1" u="sng" dirty="0" smtClean="0"/>
              <a:t>Palabras clave </a:t>
            </a:r>
            <a:r>
              <a:rPr lang="es-ES" sz="3800" b="1" dirty="0" smtClean="0"/>
              <a:t>: cafeína, bebidas                   energéticas, actividad cardíaca                               y taurina.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9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4" name="3 Imagen" descr="20130205_084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357562"/>
            <a:ext cx="3643338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702474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100" dirty="0" smtClean="0"/>
              <a:t>INTRODUCCIÓN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3000"/>
            <a:ext cx="7129463" cy="51133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u="sng" dirty="0"/>
              <a:t>Daphnia Magna </a:t>
            </a:r>
            <a:r>
              <a:rPr lang="es-ES" sz="2400" b="1" dirty="0"/>
              <a:t>es una especie </a:t>
            </a:r>
            <a:r>
              <a:rPr lang="es-ES" sz="2400" b="1" dirty="0" smtClean="0"/>
              <a:t>de           crustáceos </a:t>
            </a:r>
            <a:r>
              <a:rPr lang="es-ES" sz="2400" b="1" dirty="0"/>
              <a:t>que se </a:t>
            </a:r>
            <a:r>
              <a:rPr lang="es-ES" sz="2400" b="1" dirty="0" smtClean="0"/>
              <a:t>alimentan                         </a:t>
            </a:r>
            <a:r>
              <a:rPr lang="es-ES" sz="2400" b="1" dirty="0"/>
              <a:t>de </a:t>
            </a:r>
            <a:r>
              <a:rPr lang="es-ES" sz="2400" b="1" dirty="0" smtClean="0"/>
              <a:t>plancton.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dirty="0"/>
              <a:t>La </a:t>
            </a:r>
            <a:r>
              <a:rPr lang="es-ES" sz="2400" b="1" u="sng" dirty="0"/>
              <a:t>cafeína</a:t>
            </a:r>
            <a:r>
              <a:rPr lang="es-ES" sz="2400" b="1" dirty="0"/>
              <a:t> es una sustancia </a:t>
            </a:r>
            <a:r>
              <a:rPr lang="es-ES" sz="2400" b="1" dirty="0" smtClean="0"/>
              <a:t>que                  funciona </a:t>
            </a:r>
            <a:r>
              <a:rPr lang="es-ES" sz="2400" b="1" dirty="0"/>
              <a:t>como un estimulante, </a:t>
            </a:r>
            <a:r>
              <a:rPr lang="es-ES" sz="2400" b="1" dirty="0" smtClean="0"/>
              <a:t>difuminando </a:t>
            </a:r>
            <a:r>
              <a:rPr lang="es-ES" sz="2400" b="1" dirty="0"/>
              <a:t>los </a:t>
            </a:r>
            <a:r>
              <a:rPr lang="es-ES" sz="2400" b="1" dirty="0" smtClean="0"/>
              <a:t>efectos del cansancio y proporcionando un estado de vigilia.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b="1" dirty="0"/>
              <a:t>La </a:t>
            </a:r>
            <a:r>
              <a:rPr lang="es-ES" sz="2400" b="1" u="sng" dirty="0"/>
              <a:t>taurina</a:t>
            </a:r>
            <a:r>
              <a:rPr lang="es-ES" sz="2400" b="1" dirty="0"/>
              <a:t> es un compuesto ácido </a:t>
            </a:r>
            <a:r>
              <a:rPr lang="es-ES" sz="2400" b="1" dirty="0" smtClean="0"/>
              <a:t>encontrado </a:t>
            </a:r>
            <a:r>
              <a:rPr lang="es-ES" sz="2400" b="1" dirty="0"/>
              <a:t>en la bilis de diversos </a:t>
            </a:r>
            <a:r>
              <a:rPr lang="es-ES" sz="2400" b="1" dirty="0" smtClean="0"/>
              <a:t>organismos. Su </a:t>
            </a:r>
            <a:r>
              <a:rPr lang="es-ES" sz="2400" b="1" dirty="0"/>
              <a:t>nombre proviene de </a:t>
            </a:r>
            <a:r>
              <a:rPr lang="es-ES" sz="2400" b="1" dirty="0" err="1"/>
              <a:t>taurus</a:t>
            </a:r>
            <a:r>
              <a:rPr lang="es-ES" sz="2400" b="1" dirty="0"/>
              <a:t> </a:t>
            </a:r>
            <a:r>
              <a:rPr lang="es-ES" sz="2400" b="1" dirty="0" smtClean="0"/>
              <a:t>(toro</a:t>
            </a:r>
            <a:r>
              <a:rPr lang="es-ES" sz="2400" b="1" dirty="0"/>
              <a:t>) ya que fue aislada por primera vez en la bilis de un buey.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5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b="1" dirty="0"/>
          </a:p>
        </p:txBody>
      </p:sp>
      <p:pic>
        <p:nvPicPr>
          <p:cNvPr id="17411" name="3 Imagen" descr="Dibujo daphn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CARACTERÍSTICAS DE LAS DAPHNIAS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8" y="714375"/>
            <a:ext cx="7632700" cy="5903913"/>
          </a:xfrm>
        </p:spPr>
        <p:txBody>
          <a:bodyPr>
            <a:normAutofit fontScale="92500"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900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9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El ciclo de vida de las pulgas de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agua depende de la temperatura,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siendo una excepción el invierno.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Sirve de alimento utilizado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   por los criadores.</a:t>
            </a:r>
            <a:endParaRPr lang="es-ES" sz="19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9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Su tamaño</a:t>
            </a:r>
            <a:r>
              <a:rPr lang="es-ES" sz="1900" b="1" dirty="0"/>
              <a:t> varía </a:t>
            </a:r>
            <a:r>
              <a:rPr lang="es-ES" sz="1900" b="1" dirty="0" smtClean="0"/>
              <a:t>entre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   </a:t>
            </a:r>
            <a:r>
              <a:rPr lang="es-ES" sz="1900" b="1" dirty="0"/>
              <a:t>0,2 y 5,0 </a:t>
            </a:r>
            <a:r>
              <a:rPr lang="es-ES" sz="1900" b="1" dirty="0" smtClean="0"/>
              <a:t>mm de </a:t>
            </a:r>
            <a:r>
              <a:rPr lang="es-ES" sz="1900" b="1" dirty="0"/>
              <a:t>longitud</a:t>
            </a:r>
            <a:r>
              <a:rPr lang="es-ES" sz="1900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9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Habitan </a:t>
            </a:r>
            <a:r>
              <a:rPr lang="es-ES" sz="1900" b="1" dirty="0"/>
              <a:t>en </a:t>
            </a:r>
            <a:r>
              <a:rPr lang="es-ES" sz="1900" b="1" dirty="0" smtClean="0"/>
              <a:t>medios acuáticos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   desde </a:t>
            </a:r>
            <a:r>
              <a:rPr lang="es-ES" sz="1900" b="1" dirty="0"/>
              <a:t>charcos hasta </a:t>
            </a:r>
            <a:r>
              <a:rPr lang="es-ES" sz="1900" b="1" dirty="0" smtClean="0"/>
              <a:t>ríos y se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alimentan de </a:t>
            </a:r>
            <a:r>
              <a:rPr lang="es-ES" sz="1900" b="1" dirty="0"/>
              <a:t> </a:t>
            </a:r>
            <a:r>
              <a:rPr lang="es-ES" sz="1900" b="1" dirty="0" smtClean="0"/>
              <a:t>fitoplancton </a:t>
            </a:r>
            <a:r>
              <a:rPr lang="es-ES" sz="1900" b="1" dirty="0" smtClean="0"/>
              <a:t>y bacterias.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Las </a:t>
            </a:r>
            <a:r>
              <a:rPr lang="es-ES" sz="1900" b="1" dirty="0" err="1" smtClean="0"/>
              <a:t>daphnias</a:t>
            </a:r>
            <a:r>
              <a:rPr lang="es-ES" sz="1900" b="1" dirty="0" smtClean="0"/>
              <a:t> se reproducen por  </a:t>
            </a:r>
            <a:r>
              <a:rPr lang="es-ES" sz="1900" b="1" dirty="0" smtClean="0"/>
              <a:t>partenogénesis </a:t>
            </a:r>
            <a:r>
              <a:rPr lang="es-ES" sz="1900" b="1" dirty="0" smtClean="0"/>
              <a:t>durante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900" b="1" dirty="0" smtClean="0"/>
              <a:t>    todo el año, aunque también tienen reproducción sexual.</a:t>
            </a:r>
            <a:endParaRPr lang="es-ES" sz="1900" b="1" dirty="0"/>
          </a:p>
        </p:txBody>
      </p:sp>
      <p:pic>
        <p:nvPicPr>
          <p:cNvPr id="18435" name="4 Imagen" descr="P102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313"/>
            <a:ext cx="3857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96299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ANATOMÍA DE LA DAPHNIA</a:t>
            </a:r>
            <a:endParaRPr lang="es-ES" dirty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642938" y="1000125"/>
            <a:ext cx="6696075" cy="2714625"/>
          </a:xfrm>
        </p:spPr>
        <p:txBody>
          <a:bodyPr/>
          <a:lstStyle/>
          <a:p>
            <a:pPr eaLnBrk="1" hangingPunct="1"/>
            <a:r>
              <a:rPr lang="es-ES" sz="1900" b="1" smtClean="0"/>
              <a:t>El cuerpo está cubierto por un exoesqueleto.</a:t>
            </a:r>
            <a:endParaRPr lang="es-ES" sz="1900" b="1" u="sng" smtClean="0"/>
          </a:p>
          <a:p>
            <a:pPr eaLnBrk="1" hangingPunct="1"/>
            <a:r>
              <a:rPr lang="es-ES" sz="1900" b="1" smtClean="0"/>
              <a:t>Tienen cinco o seis pares de patas.</a:t>
            </a:r>
          </a:p>
          <a:p>
            <a:pPr eaLnBrk="1" hangingPunct="1"/>
            <a:r>
              <a:rPr lang="es-ES" sz="1900" b="1" smtClean="0"/>
              <a:t>Tienen ojos compuestos, antenas y un par de sensilias abdominales. En la Daphnia Magna la coraza es traslúcida.</a:t>
            </a:r>
          </a:p>
          <a:p>
            <a:pPr eaLnBrk="1" hangingPunct="1"/>
            <a:r>
              <a:rPr lang="es-ES" sz="1900" b="1" smtClean="0"/>
              <a:t>Tienen un ritmo cardíaco promedio de 180 lpm en condiciones normales. </a:t>
            </a:r>
          </a:p>
          <a:p>
            <a:pPr eaLnBrk="1" hangingPunct="1"/>
            <a:r>
              <a:rPr lang="es-ES" sz="1900" b="1" smtClean="0"/>
              <a:t>Son susceptibles a la intoxicación por alcohol.</a:t>
            </a:r>
            <a:endParaRPr lang="es-ES" sz="1900" smtClean="0"/>
          </a:p>
        </p:txBody>
      </p:sp>
      <p:pic>
        <p:nvPicPr>
          <p:cNvPr id="19459" name="0 Imagen" descr="daph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786188"/>
            <a:ext cx="5143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2000250" y="3786188"/>
            <a:ext cx="428625" cy="285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1" name="8 Rectángulo"/>
          <p:cNvSpPr>
            <a:spLocks noChangeArrowheads="1"/>
          </p:cNvSpPr>
          <p:nvPr/>
        </p:nvSpPr>
        <p:spPr bwMode="auto">
          <a:xfrm>
            <a:off x="2143125" y="6286500"/>
            <a:ext cx="355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7030A0"/>
                </a:solidFill>
                <a:cs typeface="Times New Roman" pitchFamily="18" charset="0"/>
              </a:rPr>
              <a:t>http://es.wikipedia.org/wiki/Daphnia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285728"/>
            <a:ext cx="3384376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/>
              <a:t>M</a:t>
            </a:r>
            <a:r>
              <a:rPr lang="es-ES" dirty="0" smtClean="0"/>
              <a:t>etodología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50" y="1643063"/>
            <a:ext cx="7715250" cy="4857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800" b="1" dirty="0" smtClean="0"/>
              <a:t>La parte experimental de este trabajo ha                               consistido en la repetición de 200 pruebas.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1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1800" b="1" dirty="0" smtClean="0"/>
              <a:t>Hemos comprobado el efecto de las bebidas energéticas citadas  en  daphnia del siguiente modo: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Cogíamos daphnia con una pipeta de Pasteur recortada.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Depositábamos la daphnia en un porta al microscopio.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Con un cuentagotas le suministrábamos las distintas bebidas. 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Contábamos las pulsaciones de </a:t>
            </a:r>
            <a:r>
              <a:rPr lang="es-ES" sz="1800" b="1" dirty="0" err="1"/>
              <a:t>D</a:t>
            </a:r>
            <a:r>
              <a:rPr lang="es-ES" sz="1800" b="1" dirty="0" err="1" smtClean="0"/>
              <a:t>aphnia</a:t>
            </a:r>
            <a:r>
              <a:rPr lang="es-ES" sz="1800" b="1" dirty="0" smtClean="0"/>
              <a:t> antes y después de haberle  suministrado la bebida hasta su muerte. 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Las pulsaciones siempre han sido contadas por la misma persona.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1800" b="1" dirty="0" smtClean="0"/>
              <a:t>Grabamos con un microscopio </a:t>
            </a:r>
            <a:r>
              <a:rPr lang="es-ES" sz="1800" b="1" dirty="0" err="1" smtClean="0"/>
              <a:t>traveler</a:t>
            </a:r>
            <a:r>
              <a:rPr lang="es-ES" sz="1800" b="1" dirty="0" smtClean="0"/>
              <a:t>  (cámara y conexión USB)  conectado al ordenador .</a:t>
            </a:r>
          </a:p>
          <a:p>
            <a:pPr marL="6350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1800" dirty="0" smtClean="0"/>
          </a:p>
        </p:txBody>
      </p:sp>
      <p:pic>
        <p:nvPicPr>
          <p:cNvPr id="20483" name="3 Imagen" descr="trabajo daphnias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211">
            <a:off x="5526088" y="142875"/>
            <a:ext cx="334803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60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MATERIALES</a:t>
            </a:r>
            <a:endParaRPr lang="es-ES" dirty="0"/>
          </a:p>
        </p:txBody>
      </p:sp>
      <p:pic>
        <p:nvPicPr>
          <p:cNvPr id="12" name="11 Marcador de contenido" descr="20130205_084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5"/>
            <a:ext cx="3383073" cy="2286017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 descr="C:\Users\usuario\Downloads\P1020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314327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38" y="4572000"/>
            <a:ext cx="3071812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DSC017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981982"/>
            <a:ext cx="2286016" cy="2624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14478" y="0"/>
            <a:ext cx="6768870" cy="6731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22530" name="Objeto 38"/>
          <p:cNvGraphicFramePr>
            <a:graphicFrameLocks/>
          </p:cNvGraphicFramePr>
          <p:nvPr/>
        </p:nvGraphicFramePr>
        <p:xfrm>
          <a:off x="877888" y="-50800"/>
          <a:ext cx="7173912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3" imgW="7175614" imgH="6956139" progId="Excel.Chart.8">
                  <p:embed/>
                </p:oleObj>
              </mc:Choice>
              <mc:Fallback>
                <p:oleObj r:id="rId3" imgW="7175614" imgH="6956139" progId="Excel.Chart.8">
                  <p:embed/>
                  <p:pic>
                    <p:nvPicPr>
                      <p:cNvPr id="0" name="Objeto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-50800"/>
                        <a:ext cx="7173912" cy="695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85720" y="214290"/>
            <a:ext cx="23574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RESULTADOS</a:t>
            </a:r>
          </a:p>
        </p:txBody>
      </p:sp>
      <p:pic>
        <p:nvPicPr>
          <p:cNvPr id="22533" name="6 Imagen" descr="20130205_0847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00012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592</Words>
  <Application>Microsoft Office PowerPoint</Application>
  <PresentationFormat>Presentación en pantalla (4:3)</PresentationFormat>
  <Paragraphs>136</Paragraphs>
  <Slides>15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Opulento</vt:lpstr>
      <vt:lpstr>Gráfico de Microsoft Excel</vt:lpstr>
      <vt:lpstr>  DAPHNIAS CAFEÍNA Y TAURINA </vt:lpstr>
      <vt:lpstr>DAPHNIAS, CAFEINA Y TAURINA </vt:lpstr>
      <vt:lpstr>RESUMEN </vt:lpstr>
      <vt:lpstr>INTRODUCCIÓN </vt:lpstr>
      <vt:lpstr>CARACTERÍSTICAS DE LAS DAPHNIAS</vt:lpstr>
      <vt:lpstr>ANATOMÍA DE LA DAPHNIA</vt:lpstr>
      <vt:lpstr>Metodología</vt:lpstr>
      <vt:lpstr>MATERIALES</vt:lpstr>
      <vt:lpstr> </vt:lpstr>
      <vt:lpstr>conclusiones</vt:lpstr>
      <vt:lpstr>Presentación de PowerPoint</vt:lpstr>
      <vt:lpstr>Latido cardíaco de daphnia</vt:lpstr>
      <vt:lpstr>LIMITACIONES </vt:lpstr>
      <vt:lpstr>agradecimientos</vt:lpstr>
      <vt:lpstr>Fin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DAPHNIAS CAFEÍNA Y TAURINA</dc:title>
  <dc:creator>pcjulian</dc:creator>
  <cp:lastModifiedBy>Pavilion</cp:lastModifiedBy>
  <cp:revision>74</cp:revision>
  <dcterms:created xsi:type="dcterms:W3CDTF">2014-02-03T17:14:48Z</dcterms:created>
  <dcterms:modified xsi:type="dcterms:W3CDTF">2014-02-20T12:22:27Z</dcterms:modified>
</cp:coreProperties>
</file>